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6" r:id="rId3"/>
    <p:sldId id="285" r:id="rId4"/>
    <p:sldId id="287" r:id="rId5"/>
    <p:sldId id="257" r:id="rId6"/>
    <p:sldId id="258" r:id="rId7"/>
    <p:sldId id="259" r:id="rId8"/>
    <p:sldId id="288" r:id="rId9"/>
    <p:sldId id="289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264" r:id="rId22"/>
    <p:sldId id="261" r:id="rId23"/>
    <p:sldId id="263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FEA01-BDDA-4F25-895D-39BCCB29FAB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BF901-AFDF-4B84-95F5-C8BDCA7C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6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1FBF3-3579-4E4C-A61D-EB0FAD57C32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1F694-8938-E44B-AB4F-00697D577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1F694-8938-E44B-AB4F-00697D57782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7AD8F40-BDAD-344B-9AB2-8171828A2D06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757767-0119-094B-96FF-BCE5C8E5824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1752600"/>
          </a:xfrm>
        </p:spPr>
        <p:txBody>
          <a:bodyPr/>
          <a:lstStyle/>
          <a:p>
            <a:r>
              <a:rPr lang="en-US" dirty="0"/>
              <a:t>ILDI MARTONFFY</a:t>
            </a:r>
            <a:r>
              <a:rPr lang="en-US"/>
              <a:t>, MD</a:t>
            </a:r>
            <a:endParaRPr lang="en-US" dirty="0"/>
          </a:p>
          <a:p>
            <a:r>
              <a:rPr lang="en-US" dirty="0"/>
              <a:t>Wisconsin Family Medicine </a:t>
            </a:r>
          </a:p>
          <a:p>
            <a:r>
              <a:rPr lang="en-US" dirty="0"/>
              <a:t>Chief Resident retreat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Understanding and Managing Conflict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 work-team conflict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32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dirty="0">
                <a:ea typeface="ＭＳ Ｐゴシック" charset="0"/>
                <a:cs typeface="Chalkboard"/>
              </a:rPr>
              <a:t>In your group, think of a case that one of you experienced that involved conflict within a teamwork setting (okay to change details of the case to protect those involved).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32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dirty="0">
                <a:ea typeface="ＭＳ Ｐゴシック" charset="0"/>
                <a:cs typeface="Chalkboard"/>
              </a:rPr>
              <a:t>Was it a conflict of…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Chalkboard"/>
              </a:rPr>
              <a:t>FACTS/DATA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Chalkboard"/>
              </a:rPr>
              <a:t>LIMITED RESOURCES 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Chalkboard"/>
              </a:rPr>
              <a:t>POLITICS/POWER 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Chalkboard"/>
              </a:rPr>
              <a:t>VALUES - BELIEFS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Chalkboard"/>
              </a:rPr>
              <a:t>PERSONALITIES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32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dirty="0">
                <a:ea typeface="ＭＳ Ｐゴシック" charset="0"/>
                <a:cs typeface="Chalkboard"/>
              </a:rPr>
              <a:t>What went well?  What didn’t go well?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102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8741" y="1403770"/>
            <a:ext cx="73686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>
                <a:ea typeface="ＭＳ Ｐゴシック" charset="0"/>
                <a:cs typeface="Chalkboard"/>
              </a:rPr>
              <a:t>Discussing or raising conflict is often more difficult than resolving it.</a:t>
            </a:r>
          </a:p>
        </p:txBody>
      </p:sp>
    </p:spTree>
    <p:extLst>
      <p:ext uri="{BB962C8B-B14F-4D97-AF65-F5344CB8AC3E}">
        <p14:creationId xmlns:p14="http://schemas.microsoft.com/office/powerpoint/2010/main" val="451327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Discussing/Raising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sz="2800" dirty="0">
                <a:ea typeface="ＭＳ Ｐゴシック" charset="0"/>
                <a:cs typeface="Chalkboard"/>
              </a:rPr>
              <a:t>WHEN conflict comes to a chief’s attention, a crucial skill is knowing how to raise / follow up.</a:t>
            </a:r>
          </a:p>
          <a:p>
            <a:pPr marL="457200" indent="-457200">
              <a:buNone/>
            </a:pPr>
            <a:r>
              <a:rPr lang="en-US" sz="2800" dirty="0">
                <a:ea typeface="ＭＳ Ｐゴシック" charset="0"/>
                <a:cs typeface="Chalkboard"/>
              </a:rPr>
              <a:t> </a:t>
            </a:r>
          </a:p>
          <a:p>
            <a:pPr marL="457200" indent="-457200">
              <a:buNone/>
            </a:pPr>
            <a:r>
              <a:rPr lang="en-US" sz="2800" u="sng" dirty="0">
                <a:ea typeface="ＭＳ Ｐゴシック" charset="0"/>
                <a:cs typeface="Chalkboard"/>
              </a:rPr>
              <a:t>Raising conflict</a:t>
            </a:r>
            <a:r>
              <a:rPr lang="en-US" sz="2800" dirty="0">
                <a:ea typeface="ＭＳ Ｐゴシック" charset="0"/>
                <a:cs typeface="Chalkboard"/>
              </a:rPr>
              <a:t> could mean one or more:  </a:t>
            </a:r>
          </a:p>
          <a:p>
            <a:pPr marL="457200" indent="-457200">
              <a:buFontTx/>
              <a:buAutoNum type="arabicParenR"/>
            </a:pPr>
            <a:r>
              <a:rPr lang="en-US" sz="2800" dirty="0">
                <a:ea typeface="ＭＳ Ｐゴシック" charset="0"/>
                <a:cs typeface="Chalkboard"/>
              </a:rPr>
              <a:t>discuss with others, including residents, staff or program director, </a:t>
            </a:r>
          </a:p>
          <a:p>
            <a:pPr marL="457200" indent="-457200">
              <a:buFontTx/>
              <a:buAutoNum type="arabicParenR"/>
            </a:pPr>
            <a:r>
              <a:rPr lang="en-US" sz="2800" dirty="0">
                <a:ea typeface="ＭＳ Ｐゴシック" charset="0"/>
                <a:cs typeface="Chalkboard"/>
              </a:rPr>
              <a:t>monitor and discuss again with key person/</a:t>
            </a:r>
            <a:r>
              <a:rPr lang="en-US" sz="2800" dirty="0" err="1">
                <a:ea typeface="ＭＳ Ｐゴシック" charset="0"/>
                <a:cs typeface="Chalkboard"/>
              </a:rPr>
              <a:t>s</a:t>
            </a:r>
            <a:r>
              <a:rPr lang="en-US" sz="2800" dirty="0">
                <a:ea typeface="ＭＳ Ｐゴシック" charset="0"/>
                <a:cs typeface="Chalkboard"/>
              </a:rPr>
              <a:t>, </a:t>
            </a:r>
          </a:p>
          <a:p>
            <a:pPr marL="457200" indent="-457200">
              <a:buFontTx/>
              <a:buAutoNum type="arabicParenR"/>
            </a:pPr>
            <a:r>
              <a:rPr lang="en-US" sz="2800" dirty="0">
                <a:ea typeface="ＭＳ Ｐゴシック" charset="0"/>
                <a:cs typeface="Chalkboard"/>
              </a:rPr>
              <a:t>keep notes about the conflict, what was known/ what was done. </a:t>
            </a:r>
          </a:p>
          <a:p>
            <a:pPr marL="457200" indent="-457200">
              <a:buNone/>
            </a:pPr>
            <a:r>
              <a:rPr lang="en-US" sz="2800" b="1" dirty="0">
                <a:ea typeface="ＭＳ Ｐゴシック" charset="0"/>
                <a:cs typeface="Chalkboard"/>
              </a:rPr>
              <a:t>Six factors to consider…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85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dirty="0">
                <a:ea typeface="ＭＳ Ｐゴシック" charset="0"/>
                <a:cs typeface="Chalkboard"/>
              </a:rPr>
              <a:t>Timing</a:t>
            </a:r>
          </a:p>
          <a:p>
            <a:pPr marL="990600" lvl="1" indent="-533400"/>
            <a:r>
              <a:rPr lang="en-US" sz="2800" dirty="0">
                <a:ea typeface="ＭＳ Ｐゴシック" charset="0"/>
                <a:cs typeface="Chalkboard"/>
              </a:rPr>
              <a:t>Theirs </a:t>
            </a:r>
            <a:r>
              <a:rPr lang="ja-JP" altLang="en-US" sz="2800" i="1" dirty="0">
                <a:ea typeface="ＭＳ Ｐゴシック" charset="0"/>
                <a:cs typeface="Chalkboard"/>
              </a:rPr>
              <a:t>“</a:t>
            </a:r>
            <a:r>
              <a:rPr lang="en-US" sz="2800" i="1" dirty="0">
                <a:ea typeface="ＭＳ Ｐゴシック" charset="0"/>
                <a:cs typeface="Chalkboard"/>
              </a:rPr>
              <a:t>what do you think I should do… / when do you think I should do it?</a:t>
            </a:r>
            <a:r>
              <a:rPr lang="ja-JP" altLang="en-US" sz="2800" i="1" dirty="0">
                <a:ea typeface="ＭＳ Ｐゴシック" charset="0"/>
                <a:cs typeface="Chalkboard"/>
              </a:rPr>
              <a:t>”</a:t>
            </a:r>
            <a:r>
              <a:rPr lang="en-US" sz="2800" i="1" dirty="0">
                <a:ea typeface="ＭＳ Ｐゴシック" charset="0"/>
                <a:cs typeface="Chalkboard"/>
              </a:rPr>
              <a:t> </a:t>
            </a:r>
          </a:p>
          <a:p>
            <a:pPr marL="990600" lvl="1" indent="-533400"/>
            <a:r>
              <a:rPr lang="en-US" sz="2800" dirty="0">
                <a:ea typeface="ＭＳ Ｐゴシック" charset="0"/>
                <a:cs typeface="Chalkboard"/>
              </a:rPr>
              <a:t>Yours as chief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80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Timing</a:t>
            </a:r>
          </a:p>
          <a:p>
            <a:pPr marL="609600" indent="-609600"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Depersonalize</a:t>
            </a:r>
          </a:p>
          <a:p>
            <a:pPr marL="990600" lvl="1" indent="-533400"/>
            <a:r>
              <a:rPr lang="en-US" sz="2400" dirty="0">
                <a:ea typeface="ＭＳ Ｐゴシック" charset="0"/>
                <a:cs typeface="Chalkboard"/>
              </a:rPr>
              <a:t>Don’t attack</a:t>
            </a:r>
          </a:p>
          <a:p>
            <a:pPr marL="990600" lvl="1" indent="-533400"/>
            <a:r>
              <a:rPr lang="en-US" sz="2400" dirty="0">
                <a:ea typeface="ＭＳ Ｐゴシック" charset="0"/>
                <a:cs typeface="Chalkboard"/>
              </a:rPr>
              <a:t>Don’t defend</a:t>
            </a:r>
          </a:p>
          <a:p>
            <a:pPr marL="990600" lvl="1" indent="-533400"/>
            <a:r>
              <a:rPr lang="en-US" sz="2400" dirty="0">
                <a:ea typeface="ＭＳ Ｐゴシック" charset="0"/>
                <a:cs typeface="Chalkboard"/>
              </a:rPr>
              <a:t>Neutral, simple, direct</a:t>
            </a:r>
          </a:p>
          <a:p>
            <a:pPr marL="990600" lvl="1" indent="-533400"/>
            <a:r>
              <a:rPr lang="en-US" sz="2400" dirty="0">
                <a:ea typeface="ＭＳ Ｐゴシック" charset="0"/>
                <a:cs typeface="Chalkboard"/>
              </a:rPr>
              <a:t>Avoid </a:t>
            </a:r>
            <a:r>
              <a:rPr lang="ja-JP" altLang="en-US" sz="2400" dirty="0">
                <a:ea typeface="ＭＳ Ｐゴシック" charset="0"/>
                <a:cs typeface="Chalkboard"/>
              </a:rPr>
              <a:t>“</a:t>
            </a:r>
            <a:r>
              <a:rPr lang="en-US" sz="2400" dirty="0">
                <a:ea typeface="ＭＳ Ｐゴシック" charset="0"/>
                <a:cs typeface="Chalkboard"/>
              </a:rPr>
              <a:t>you</a:t>
            </a:r>
            <a:r>
              <a:rPr lang="ja-JP" altLang="en-US" sz="2400" dirty="0">
                <a:ea typeface="ＭＳ Ｐゴシック" charset="0"/>
                <a:cs typeface="Chalkboard"/>
              </a:rPr>
              <a:t>”</a:t>
            </a:r>
            <a:r>
              <a:rPr lang="en-US" sz="2400" dirty="0">
                <a:ea typeface="ＭＳ Ｐゴシック" charset="0"/>
                <a:cs typeface="Chalkboard"/>
              </a:rPr>
              <a:t> and </a:t>
            </a:r>
            <a:r>
              <a:rPr lang="ja-JP" altLang="en-US" sz="2400" dirty="0">
                <a:ea typeface="ＭＳ Ｐゴシック" charset="0"/>
                <a:cs typeface="Chalkboard"/>
              </a:rPr>
              <a:t>“</a:t>
            </a:r>
            <a:r>
              <a:rPr lang="en-US" sz="2400" dirty="0" err="1">
                <a:ea typeface="ＭＳ Ｐゴシック" charset="0"/>
                <a:cs typeface="Chalkboard"/>
              </a:rPr>
              <a:t>shoulds</a:t>
            </a:r>
            <a:r>
              <a:rPr lang="ja-JP" altLang="en-US" sz="2400" dirty="0">
                <a:ea typeface="ＭＳ Ｐゴシック" charset="0"/>
                <a:cs typeface="Chalkboard"/>
              </a:rPr>
              <a:t>”</a:t>
            </a:r>
            <a:r>
              <a:rPr lang="en-US" sz="2400" dirty="0">
                <a:ea typeface="ＭＳ Ｐゴシック" charset="0"/>
                <a:cs typeface="Chalkboard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2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Timing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Depersonalize</a:t>
            </a:r>
          </a:p>
          <a:p>
            <a:pPr marL="609600" indent="-609600"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Focus on behavior / Not blame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Is this a pattern?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Drill down to specifics (saw, heard, sensory)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35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Timing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Depersonalize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Focus on behavior</a:t>
            </a:r>
          </a:p>
          <a:p>
            <a:pPr marL="609600" indent="-609600"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Forget being right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No rights, no wrongs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Not a debate or trial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Fairness &amp; respect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33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Timing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Depersonalize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Focus on behavior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ea typeface="ＭＳ Ｐゴシック" charset="0"/>
                <a:cs typeface="Chalkboard"/>
              </a:rPr>
              <a:t>Forget being right</a:t>
            </a:r>
          </a:p>
          <a:p>
            <a:pPr marL="609600" indent="-609600"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Focus on the future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Don’t try and solve others’ problems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Shared goals</a:t>
            </a:r>
            <a:r>
              <a:rPr lang="en-US" sz="2400" b="1" i="1" dirty="0">
                <a:ea typeface="ＭＳ Ｐゴシック" charset="0"/>
                <a:cs typeface="Chalkboard"/>
              </a:rPr>
              <a:t>…</a:t>
            </a:r>
            <a:r>
              <a:rPr lang="ja-JP" altLang="en-US" sz="2400" b="1" i="1" dirty="0">
                <a:ea typeface="ＭＳ Ｐゴシック" charset="0"/>
                <a:cs typeface="Chalkboard"/>
              </a:rPr>
              <a:t>”</a:t>
            </a:r>
            <a:r>
              <a:rPr lang="en-US" sz="2400" b="1" i="1" dirty="0">
                <a:ea typeface="ＭＳ Ｐゴシック" charset="0"/>
                <a:cs typeface="Chalkboard"/>
              </a:rPr>
              <a:t>What is the thing that both sides want to achieve… and how can we get that?</a:t>
            </a:r>
            <a:r>
              <a:rPr lang="ja-JP" altLang="en-US" sz="2400" b="1" i="1" dirty="0">
                <a:ea typeface="ＭＳ Ｐゴシック" charset="0"/>
                <a:cs typeface="Chalkboard"/>
              </a:rPr>
              <a:t>”</a:t>
            </a:r>
            <a:endParaRPr lang="en-US" sz="2400" b="1" i="1" dirty="0">
              <a:ea typeface="ＭＳ Ｐゴシック" charset="0"/>
              <a:cs typeface="Chalkboar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03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>
                <a:ea typeface="ＭＳ Ｐゴシック" charset="0"/>
                <a:cs typeface="Chalkboard"/>
              </a:rPr>
              <a:t>Timing</a:t>
            </a:r>
          </a:p>
          <a:p>
            <a:pPr marL="609600" indent="-609600">
              <a:buFontTx/>
              <a:buAutoNum type="arabicPeriod"/>
            </a:pPr>
            <a:r>
              <a:rPr lang="en-US" dirty="0">
                <a:ea typeface="ＭＳ Ｐゴシック" charset="0"/>
                <a:cs typeface="Chalkboard"/>
              </a:rPr>
              <a:t>De-personalize</a:t>
            </a:r>
          </a:p>
          <a:p>
            <a:pPr marL="609600" indent="-609600">
              <a:buFontTx/>
              <a:buAutoNum type="arabicPeriod"/>
            </a:pPr>
            <a:r>
              <a:rPr lang="en-US" dirty="0">
                <a:ea typeface="ＭＳ Ｐゴシック" charset="0"/>
                <a:cs typeface="Chalkboard"/>
              </a:rPr>
              <a:t>Focus on behavior</a:t>
            </a:r>
          </a:p>
          <a:p>
            <a:pPr marL="609600" indent="-609600">
              <a:buFontTx/>
              <a:buAutoNum type="arabicPeriod"/>
            </a:pPr>
            <a:r>
              <a:rPr lang="en-US" dirty="0">
                <a:ea typeface="ＭＳ Ｐゴシック" charset="0"/>
                <a:cs typeface="Chalkboard"/>
              </a:rPr>
              <a:t>Forget being right</a:t>
            </a:r>
          </a:p>
          <a:p>
            <a:pPr marL="609600" indent="-609600">
              <a:buFontTx/>
              <a:buAutoNum type="arabicPeriod"/>
            </a:pPr>
            <a:r>
              <a:rPr lang="en-US" dirty="0">
                <a:ea typeface="ＭＳ Ｐゴシック" charset="0"/>
                <a:cs typeface="Chalkboard"/>
              </a:rPr>
              <a:t>Focus on the future</a:t>
            </a:r>
          </a:p>
          <a:p>
            <a:pPr marL="609600" indent="-609600"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Be prepared to listen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Listening may help / it’s a great skill</a:t>
            </a:r>
          </a:p>
          <a:p>
            <a:pPr marL="990600" lvl="1" indent="-533400"/>
            <a:r>
              <a:rPr lang="en-US" sz="2400" b="1" dirty="0">
                <a:ea typeface="ＭＳ Ｐゴシック" charset="0"/>
                <a:cs typeface="Chalkboard"/>
              </a:rPr>
              <a:t>Invite / involve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865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200" u="sng" dirty="0">
                <a:ea typeface="ＭＳ Ｐゴシック" charset="0"/>
                <a:cs typeface="Chalkboard"/>
              </a:rPr>
              <a:t>What you’ll get:</a:t>
            </a:r>
          </a:p>
          <a:p>
            <a:pPr algn="ctr">
              <a:buNone/>
            </a:pPr>
            <a:endParaRPr lang="en-US" sz="2800" u="sng" dirty="0">
              <a:ea typeface="ＭＳ Ｐゴシック" charset="0"/>
              <a:cs typeface="Chalkboard"/>
            </a:endParaRPr>
          </a:p>
          <a:p>
            <a:pPr algn="ctr">
              <a:buNone/>
            </a:pPr>
            <a:r>
              <a:rPr lang="en-US" sz="2800" dirty="0">
                <a:ea typeface="ＭＳ Ｐゴシック" charset="0"/>
                <a:cs typeface="Chalkboard"/>
              </a:rPr>
              <a:t>Outbursts, rage, yelling, stomping, throwing, crying, withdrawal, threats, proclamations, meltdowns, withdrawal, demonization</a:t>
            </a:r>
          </a:p>
          <a:p>
            <a:pPr algn="ctr">
              <a:buNone/>
            </a:pPr>
            <a:endParaRPr lang="en-US" sz="2800" u="sng" dirty="0">
              <a:ea typeface="ＭＳ Ｐゴシック" charset="0"/>
              <a:cs typeface="Chalkboard"/>
            </a:endParaRPr>
          </a:p>
          <a:p>
            <a:pPr algn="ctr">
              <a:buNone/>
            </a:pPr>
            <a:r>
              <a:rPr lang="en-US" sz="3200" u="sng" dirty="0">
                <a:ea typeface="ＭＳ Ｐゴシック" charset="0"/>
                <a:cs typeface="Chalkboard"/>
              </a:rPr>
              <a:t>What you’ll (usually) do: </a:t>
            </a:r>
          </a:p>
          <a:p>
            <a:pPr algn="ctr">
              <a:buNone/>
            </a:pPr>
            <a:r>
              <a:rPr lang="en-US" sz="2800" dirty="0">
                <a:ea typeface="ＭＳ Ｐゴシック" charset="0"/>
                <a:cs typeface="Chalkboard"/>
              </a:rPr>
              <a:t>Respond with calm patience.</a:t>
            </a:r>
          </a:p>
          <a:p>
            <a:pPr algn="ctr">
              <a:buNone/>
            </a:pPr>
            <a:r>
              <a:rPr lang="en-US" sz="2800" dirty="0">
                <a:ea typeface="ＭＳ Ｐゴシック" charset="0"/>
                <a:cs typeface="Chalkboard"/>
              </a:rPr>
              <a:t>Listen.</a:t>
            </a:r>
          </a:p>
          <a:p>
            <a:pPr algn="ctr">
              <a:buNone/>
            </a:pPr>
            <a:r>
              <a:rPr lang="en-US" sz="2800" dirty="0">
                <a:ea typeface="ＭＳ Ｐゴシック" charset="0"/>
                <a:cs typeface="Chalkboard"/>
              </a:rPr>
              <a:t>Take measured 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7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 financial or other disclosures</a:t>
            </a:r>
          </a:p>
        </p:txBody>
      </p:sp>
    </p:spTree>
    <p:extLst>
      <p:ext uri="{BB962C8B-B14F-4D97-AF65-F5344CB8AC3E}">
        <p14:creationId xmlns:p14="http://schemas.microsoft.com/office/powerpoint/2010/main" val="2704099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your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was this conflict discussed/raised? </a:t>
            </a:r>
          </a:p>
          <a:p>
            <a:r>
              <a:rPr lang="en-US" dirty="0"/>
              <a:t>Who was it discussed with (who were the involved parties)?</a:t>
            </a:r>
          </a:p>
          <a:p>
            <a:r>
              <a:rPr lang="en-US" dirty="0"/>
              <a:t>Is there anything that could have been done differently or better when the conflict was raised or discussed? If so, how?</a:t>
            </a:r>
          </a:p>
        </p:txBody>
      </p:sp>
    </p:spTree>
    <p:extLst>
      <p:ext uri="{BB962C8B-B14F-4D97-AF65-F5344CB8AC3E}">
        <p14:creationId xmlns:p14="http://schemas.microsoft.com/office/powerpoint/2010/main" val="2063498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50889" y="768731"/>
            <a:ext cx="8504238" cy="4572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Chalkboard"/>
              </a:rPr>
              <a:t>Conflict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Chalkboard"/>
              </a:rPr>
              <a:t>resolution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Chalkboard"/>
              </a:rPr>
              <a:t> is the ideal.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Chalkboard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Chalkboard"/>
              </a:rPr>
              <a:t>Conflict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Chalkboard"/>
              </a:rPr>
              <a:t>management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Chalkboard"/>
              </a:rPr>
              <a:t> is the reality.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727" y="768731"/>
            <a:ext cx="5867400" cy="1219200"/>
          </a:xfrm>
        </p:spPr>
        <p:txBody>
          <a:bodyPr/>
          <a:lstStyle/>
          <a:p>
            <a:pPr algn="ctr"/>
            <a:r>
              <a:rPr lang="en-US" sz="2800" dirty="0"/>
              <a:t>Five Styles for Managing Conflict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00375" y="1676400"/>
            <a:ext cx="5854752" cy="4572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1981200" lvl="3" indent="-609600">
              <a:buFontTx/>
              <a:buAutoNum type="arabicPeriod"/>
            </a:pPr>
            <a:r>
              <a:rPr lang="en-US" sz="3600" dirty="0">
                <a:ea typeface="ＭＳ Ｐゴシック" charset="0"/>
                <a:cs typeface="Chalkboard"/>
              </a:rPr>
              <a:t>Avoid</a:t>
            </a:r>
          </a:p>
          <a:p>
            <a:pPr marL="1981200" lvl="3" indent="-609600">
              <a:buFontTx/>
              <a:buAutoNum type="arabicPeriod"/>
            </a:pPr>
            <a:r>
              <a:rPr lang="en-US" sz="3600" dirty="0">
                <a:ea typeface="ＭＳ Ｐゴシック" charset="0"/>
                <a:cs typeface="Chalkboard"/>
              </a:rPr>
              <a:t>Appease</a:t>
            </a:r>
          </a:p>
          <a:p>
            <a:pPr marL="1981200" lvl="3" indent="-609600">
              <a:buFontTx/>
              <a:buAutoNum type="arabicPeriod"/>
            </a:pPr>
            <a:r>
              <a:rPr lang="en-US" sz="3600" dirty="0">
                <a:ea typeface="ＭＳ Ｐゴシック" charset="0"/>
                <a:cs typeface="Chalkboard"/>
              </a:rPr>
              <a:t>Compromise</a:t>
            </a:r>
          </a:p>
          <a:p>
            <a:pPr marL="1981200" lvl="3" indent="-609600">
              <a:buFontTx/>
              <a:buAutoNum type="arabicPeriod"/>
            </a:pPr>
            <a:r>
              <a:rPr lang="en-US" sz="3600" dirty="0">
                <a:ea typeface="ＭＳ Ｐゴシック" charset="0"/>
                <a:cs typeface="Chalkboard"/>
              </a:rPr>
              <a:t>Collaborate</a:t>
            </a:r>
          </a:p>
          <a:p>
            <a:pPr marL="1981200" lvl="3" indent="-609600">
              <a:buFontTx/>
              <a:buAutoNum type="arabicPeriod"/>
            </a:pPr>
            <a:r>
              <a:rPr lang="en-US" sz="3600" dirty="0">
                <a:ea typeface="ＭＳ Ｐゴシック" charset="0"/>
                <a:cs typeface="Chalkboard"/>
              </a:rPr>
              <a:t>Dominate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Think of teamwork situation you have witnessed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en-US" sz="2800" dirty="0">
                <a:ea typeface="ＭＳ Ｐゴシック" charset="0"/>
                <a:cs typeface="Chalkboard"/>
              </a:rPr>
              <a:t>How was the conflict dealt with?</a:t>
            </a:r>
          </a:p>
          <a:p>
            <a:pPr marL="990600" lvl="1" indent="-533400">
              <a:lnSpc>
                <a:spcPct val="70000"/>
              </a:lnSpc>
            </a:pPr>
            <a:r>
              <a:rPr lang="en-US" sz="2000" dirty="0">
                <a:ea typeface="ＭＳ Ｐゴシック" charset="0"/>
                <a:cs typeface="Chalkboard"/>
              </a:rPr>
              <a:t>Avoid</a:t>
            </a:r>
          </a:p>
          <a:p>
            <a:pPr marL="990600" lvl="1" indent="-533400">
              <a:lnSpc>
                <a:spcPct val="70000"/>
              </a:lnSpc>
            </a:pPr>
            <a:r>
              <a:rPr lang="en-US" sz="2000" dirty="0">
                <a:ea typeface="ＭＳ Ｐゴシック" charset="0"/>
                <a:cs typeface="Chalkboard"/>
              </a:rPr>
              <a:t>Appease</a:t>
            </a:r>
          </a:p>
          <a:p>
            <a:pPr marL="990600" lvl="1" indent="-533400">
              <a:lnSpc>
                <a:spcPct val="70000"/>
              </a:lnSpc>
            </a:pPr>
            <a:r>
              <a:rPr lang="en-US" sz="2000" dirty="0">
                <a:ea typeface="ＭＳ Ｐゴシック" charset="0"/>
                <a:cs typeface="Chalkboard"/>
              </a:rPr>
              <a:t>Compromise</a:t>
            </a:r>
          </a:p>
          <a:p>
            <a:pPr marL="990600" lvl="1" indent="-533400">
              <a:lnSpc>
                <a:spcPct val="70000"/>
              </a:lnSpc>
            </a:pPr>
            <a:r>
              <a:rPr lang="en-US" sz="2000" dirty="0">
                <a:ea typeface="ＭＳ Ｐゴシック" charset="0"/>
                <a:cs typeface="Chalkboard"/>
              </a:rPr>
              <a:t>Collaborate</a:t>
            </a:r>
          </a:p>
          <a:p>
            <a:pPr marL="990600" lvl="1" indent="-533400">
              <a:lnSpc>
                <a:spcPct val="70000"/>
              </a:lnSpc>
            </a:pPr>
            <a:r>
              <a:rPr lang="en-US" sz="2000" dirty="0">
                <a:ea typeface="ＭＳ Ｐゴシック" charset="0"/>
                <a:cs typeface="Chalkboard"/>
              </a:rPr>
              <a:t>Dominate</a:t>
            </a:r>
          </a:p>
          <a:p>
            <a:pPr marL="990600" lvl="1" indent="-533400">
              <a:lnSpc>
                <a:spcPct val="70000"/>
              </a:lnSpc>
            </a:pPr>
            <a:endParaRPr lang="en-US" sz="20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en-US" sz="2800" dirty="0">
                <a:ea typeface="ＭＳ Ｐゴシック" charset="0"/>
                <a:cs typeface="Chalkboard"/>
              </a:rPr>
              <a:t>What part of the approach worked?  What didn’t work?</a:t>
            </a: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en-US" sz="28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en-US" sz="2800" dirty="0">
                <a:ea typeface="ＭＳ Ｐゴシック" charset="0"/>
                <a:cs typeface="Chalkboard"/>
              </a:rPr>
              <a:t>Do you have a primary or secondary style for dealing with conflict?  </a:t>
            </a: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en-US" sz="28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en-US" sz="2800" dirty="0">
                <a:ea typeface="ＭＳ Ｐゴシック" charset="0"/>
                <a:cs typeface="Chalkboard"/>
              </a:rPr>
              <a:t>Should your style vary by situation/setting?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35958" y="1403770"/>
            <a:ext cx="7368669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724327"/>
                </a:solidFill>
                <a:ea typeface="ＭＳ Ｐゴシック" charset="0"/>
                <a:cs typeface="Chalkboard"/>
              </a:rPr>
              <a:t>Four Survival Lessons from the Field</a:t>
            </a:r>
            <a:endParaRPr lang="en-US" sz="5400" dirty="0">
              <a:ea typeface="ＭＳ Ｐゴシック" charset="0"/>
              <a:cs typeface="Chalkboar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Keep your roles distinct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</a:pPr>
            <a:r>
              <a:rPr lang="en-US" sz="3000" dirty="0">
                <a:ea typeface="ＭＳ Ｐゴシック" charset="0"/>
                <a:cs typeface="Chalkboard"/>
              </a:rPr>
              <a:t>Help others see differences in your roles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</a:pPr>
            <a:r>
              <a:rPr lang="en-US" sz="2600" dirty="0">
                <a:ea typeface="ＭＳ Ｐゴシック" charset="0"/>
                <a:cs typeface="Chalkboard"/>
              </a:rPr>
              <a:t>Some personal (e.g., partner, friend)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</a:pPr>
            <a:r>
              <a:rPr lang="en-US" sz="2600" dirty="0">
                <a:ea typeface="ＭＳ Ｐゴシック" charset="0"/>
                <a:cs typeface="Chalkboard"/>
              </a:rPr>
              <a:t>Some professional (e.g., clinician, chief)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</a:pPr>
            <a:r>
              <a:rPr lang="en-US" sz="3000" dirty="0">
                <a:ea typeface="ＭＳ Ｐゴシック" charset="0"/>
                <a:cs typeface="Chalkboard"/>
              </a:rPr>
              <a:t>In the eyes of others:  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None/>
            </a:pPr>
            <a:r>
              <a:rPr lang="en-US" sz="2600" dirty="0">
                <a:ea typeface="ＭＳ Ｐゴシック" charset="0"/>
                <a:cs typeface="Chalkboard"/>
              </a:rPr>
              <a:t>You = Your Role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</a:pPr>
            <a:r>
              <a:rPr lang="en-US" sz="3000" dirty="0">
                <a:ea typeface="ＭＳ Ｐゴシック" charset="0"/>
                <a:cs typeface="Chalkboard"/>
              </a:rPr>
              <a:t>Don’t take good / bad appraisals of chief work </a:t>
            </a:r>
            <a:r>
              <a:rPr lang="en-US" sz="3000" b="1" dirty="0">
                <a:ea typeface="ＭＳ Ｐゴシック" charset="0"/>
                <a:cs typeface="Chalkboard"/>
              </a:rPr>
              <a:t>personally</a:t>
            </a:r>
            <a:endParaRPr lang="en-US" sz="3000" dirty="0">
              <a:ea typeface="ＭＳ Ｐゴシック" charset="0"/>
              <a:cs typeface="Chalkboard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</a:pPr>
            <a:r>
              <a:rPr lang="en-US" sz="3000" dirty="0">
                <a:ea typeface="ＭＳ Ｐゴシック" charset="0"/>
                <a:cs typeface="Chalkboard"/>
              </a:rPr>
              <a:t>Work at being a </a:t>
            </a:r>
            <a:r>
              <a:rPr lang="en-US" sz="3000" b="1" dirty="0">
                <a:ea typeface="ＭＳ Ｐゴシック" charset="0"/>
                <a:cs typeface="Chalkboard"/>
              </a:rPr>
              <a:t>good colleague / friend</a:t>
            </a:r>
            <a:r>
              <a:rPr lang="en-US" sz="3000" dirty="0">
                <a:ea typeface="ＭＳ Ｐゴシック" charset="0"/>
                <a:cs typeface="Chalkboard"/>
              </a:rPr>
              <a:t>…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</a:pPr>
            <a:r>
              <a:rPr lang="en-US" sz="3000" dirty="0">
                <a:ea typeface="ＭＳ Ｐゴシック" charset="0"/>
                <a:cs typeface="Chalkboard"/>
              </a:rPr>
              <a:t>Strive to be a </a:t>
            </a:r>
            <a:r>
              <a:rPr lang="en-US" sz="3000" b="1" dirty="0">
                <a:ea typeface="ＭＳ Ｐゴシック" charset="0"/>
                <a:cs typeface="Chalkboard"/>
              </a:rPr>
              <a:t>competent, fair chief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Move beyond your emotion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b="1" dirty="0">
                <a:solidFill>
                  <a:schemeClr val="tx1"/>
                </a:solidFill>
                <a:ea typeface="ＭＳ Ｐゴシック" charset="0"/>
                <a:cs typeface="Chalkboard"/>
              </a:rPr>
              <a:t>Neutralize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 – Use </a:t>
            </a:r>
            <a:r>
              <a:rPr lang="ja-JP" alt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“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I</a:t>
            </a:r>
            <a:r>
              <a:rPr lang="ja-JP" alt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”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 statements 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(“I hear you raising your voice. Please stop.</a:t>
            </a:r>
            <a:r>
              <a:rPr lang="ja-JP" alt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”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ea typeface="ＭＳ Ｐゴシック" charset="0"/>
                <a:cs typeface="Chalkboard"/>
              </a:rPr>
              <a:t>vs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 disguised </a:t>
            </a:r>
            <a:r>
              <a:rPr lang="ja-JP" alt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“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you</a:t>
            </a:r>
            <a:r>
              <a:rPr lang="ja-JP" alt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”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 statement </a:t>
            </a:r>
            <a:r>
              <a:rPr lang="ja-JP" alt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“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I hear you always yelling – shut up already!</a:t>
            </a:r>
            <a:r>
              <a:rPr lang="ja-JP" alt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”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sz="2400" i="1" dirty="0">
              <a:solidFill>
                <a:schemeClr val="tx1"/>
              </a:solidFill>
              <a:ea typeface="ＭＳ Ｐゴシック" charset="0"/>
              <a:cs typeface="Chalkboard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b="1" dirty="0">
                <a:solidFill>
                  <a:schemeClr val="tx1"/>
                </a:solidFill>
                <a:ea typeface="ＭＳ Ｐゴシック" charset="0"/>
                <a:cs typeface="Chalkboard"/>
              </a:rPr>
              <a:t>Disengage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 – find space 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(</a:t>
            </a:r>
            <a:r>
              <a:rPr lang="ja-JP" alt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“</a:t>
            </a:r>
            <a:r>
              <a:rPr lang="en-US" sz="2400" i="1" dirty="0">
                <a:solidFill>
                  <a:schemeClr val="tx1"/>
                </a:solidFill>
                <a:ea typeface="ＭＳ Ｐゴシック" charset="0"/>
                <a:cs typeface="Chalkboard"/>
              </a:rPr>
              <a:t>Dealing with this type of issue isn’t my strength… you need to go to Dr Smith about it.”) </a:t>
            </a:r>
          </a:p>
          <a:p>
            <a:pPr lvl="1">
              <a:lnSpc>
                <a:spcPct val="90000"/>
              </a:lnSpc>
              <a:buNone/>
            </a:pPr>
            <a:endParaRPr lang="en-US" sz="2400" i="1" dirty="0">
              <a:solidFill>
                <a:schemeClr val="tx1"/>
              </a:solidFill>
              <a:ea typeface="ＭＳ Ｐゴシック" charset="0"/>
              <a:cs typeface="Chalkboard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b="1" dirty="0">
                <a:solidFill>
                  <a:schemeClr val="tx1"/>
                </a:solidFill>
                <a:ea typeface="ＭＳ Ｐゴシック" charset="0"/>
                <a:cs typeface="Chalkboard"/>
              </a:rPr>
              <a:t>Deflect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 – Humor, stall, diversion</a:t>
            </a:r>
          </a:p>
          <a:p>
            <a:pPr lvl="1">
              <a:lnSpc>
                <a:spcPct val="90000"/>
              </a:lnSpc>
              <a:buNone/>
            </a:pPr>
            <a:endParaRPr lang="en-US" dirty="0">
              <a:solidFill>
                <a:schemeClr val="tx1"/>
              </a:solidFill>
              <a:ea typeface="ＭＳ Ｐゴシック" charset="0"/>
              <a:cs typeface="Chalkboard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b="1" dirty="0">
                <a:solidFill>
                  <a:schemeClr val="tx1"/>
                </a:solidFill>
                <a:ea typeface="ＭＳ Ｐゴシック" charset="0"/>
                <a:cs typeface="Chalkboard"/>
              </a:rPr>
              <a:t>De-compress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Chalkboard"/>
              </a:rPr>
              <a:t> – Use confidants / mentors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Attend to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u="sng" dirty="0">
                <a:ea typeface="ＭＳ Ｐゴシック" charset="0"/>
                <a:cs typeface="Chalkboard"/>
              </a:rPr>
              <a:t>Confidants</a:t>
            </a:r>
            <a:r>
              <a:rPr lang="en-US" sz="2800" dirty="0">
                <a:ea typeface="ＭＳ Ｐゴシック" charset="0"/>
                <a:cs typeface="Chalkboard"/>
              </a:rPr>
              <a:t>: closest circle, prize / nurture / reciprocate: don’t overburden them</a:t>
            </a:r>
          </a:p>
          <a:p>
            <a:pPr>
              <a:lnSpc>
                <a:spcPct val="80000"/>
              </a:lnSpc>
            </a:pPr>
            <a:r>
              <a:rPr lang="en-US" sz="2800" b="1" u="sng" dirty="0">
                <a:ea typeface="ＭＳ Ｐゴシック" charset="0"/>
                <a:cs typeface="Chalkboard"/>
              </a:rPr>
              <a:t>Professional guides, mentors</a:t>
            </a:r>
            <a:r>
              <a:rPr lang="en-US" sz="2800" dirty="0">
                <a:ea typeface="ＭＳ Ｐゴシック" charset="0"/>
                <a:cs typeface="Chalkboard"/>
              </a:rPr>
              <a:t> &amp; coaches: trust, rely on, burden them</a:t>
            </a:r>
          </a:p>
          <a:p>
            <a:pPr>
              <a:lnSpc>
                <a:spcPct val="80000"/>
              </a:lnSpc>
            </a:pPr>
            <a:r>
              <a:rPr lang="en-US" sz="2800" b="1" u="sng" dirty="0">
                <a:ea typeface="ＭＳ Ｐゴシック" charset="0"/>
                <a:cs typeface="Chalkboard"/>
              </a:rPr>
              <a:t>Co-chief, peers, friends</a:t>
            </a:r>
            <a:r>
              <a:rPr lang="en-US" sz="2800" dirty="0">
                <a:ea typeface="ＭＳ Ｐゴシック" charset="0"/>
                <a:cs typeface="Chalkboard"/>
              </a:rPr>
              <a:t>: high expectations, be explicit about </a:t>
            </a:r>
            <a:r>
              <a:rPr lang="ja-JP" altLang="en-US" sz="2800" dirty="0">
                <a:ea typeface="ＭＳ Ｐゴシック" charset="0"/>
                <a:cs typeface="Chalkboard"/>
              </a:rPr>
              <a:t>“</a:t>
            </a:r>
            <a:r>
              <a:rPr lang="en-US" sz="2800" dirty="0">
                <a:ea typeface="ＭＳ Ｐゴシック" charset="0"/>
                <a:cs typeface="Chalkboard"/>
              </a:rPr>
              <a:t>hats</a:t>
            </a:r>
            <a:r>
              <a:rPr lang="ja-JP" altLang="en-US" sz="2800" dirty="0">
                <a:ea typeface="ＭＳ Ｐゴシック" charset="0"/>
                <a:cs typeface="Chalkboard"/>
              </a:rPr>
              <a:t>”</a:t>
            </a:r>
            <a:r>
              <a:rPr lang="en-US" sz="2800" dirty="0">
                <a:ea typeface="ＭＳ Ｐゴシック" charset="0"/>
                <a:cs typeface="Chalkboard"/>
              </a:rPr>
              <a:t> / roles</a:t>
            </a:r>
          </a:p>
          <a:p>
            <a:pPr>
              <a:lnSpc>
                <a:spcPct val="80000"/>
              </a:lnSpc>
            </a:pPr>
            <a:r>
              <a:rPr lang="en-US" sz="2800" b="1" u="sng" dirty="0">
                <a:ea typeface="ＭＳ Ｐゴシック" charset="0"/>
                <a:cs typeface="Chalkboard"/>
              </a:rPr>
              <a:t>Self:</a:t>
            </a:r>
            <a:r>
              <a:rPr lang="en-US" sz="2800" dirty="0">
                <a:ea typeface="ＭＳ Ｐゴシック" charset="0"/>
                <a:cs typeface="Chalkboard"/>
              </a:rPr>
              <a:t> </a:t>
            </a:r>
            <a:r>
              <a:rPr lang="en-US" sz="2800" i="1" dirty="0">
                <a:ea typeface="ＭＳ Ｐゴシック" charset="0"/>
                <a:cs typeface="Chalkboard"/>
              </a:rPr>
              <a:t>sharpen the saw</a:t>
            </a:r>
            <a:r>
              <a:rPr lang="en-US" sz="2800" dirty="0">
                <a:ea typeface="ＭＳ Ｐゴシック" charset="0"/>
                <a:cs typeface="Chalkboard"/>
              </a:rPr>
              <a:t>, learn, self-care</a:t>
            </a:r>
          </a:p>
          <a:p>
            <a:pPr>
              <a:lnSpc>
                <a:spcPct val="80000"/>
              </a:lnSpc>
            </a:pPr>
            <a:r>
              <a:rPr lang="en-US" sz="2800" u="sng" dirty="0">
                <a:ea typeface="ＭＳ Ｐゴシック" charset="0"/>
                <a:cs typeface="Chalkboard"/>
              </a:rPr>
              <a:t>Bystanders</a:t>
            </a:r>
            <a:r>
              <a:rPr lang="en-US" sz="2800" dirty="0">
                <a:ea typeface="ＭＳ Ｐゴシック" charset="0"/>
                <a:cs typeface="Chalkboard"/>
              </a:rPr>
              <a:t> – repeatedly engage them</a:t>
            </a:r>
          </a:p>
          <a:p>
            <a:pPr>
              <a:lnSpc>
                <a:spcPct val="80000"/>
              </a:lnSpc>
            </a:pPr>
            <a:r>
              <a:rPr lang="en-US" sz="2800" u="sng" dirty="0">
                <a:ea typeface="ＭＳ Ｐゴシック" charset="0"/>
                <a:cs typeface="Chalkboard"/>
              </a:rPr>
              <a:t>Trouble makers</a:t>
            </a:r>
            <a:r>
              <a:rPr lang="en-US" sz="2800" dirty="0">
                <a:ea typeface="ＭＳ Ｐゴシック" charset="0"/>
                <a:cs typeface="Chalkboard"/>
              </a:rPr>
              <a:t> - make space for them, don’t exclude them (they change too!)</a:t>
            </a:r>
          </a:p>
          <a:p>
            <a:pPr>
              <a:lnSpc>
                <a:spcPct val="80000"/>
              </a:lnSpc>
            </a:pPr>
            <a:r>
              <a:rPr lang="en-US" sz="2800" u="sng" dirty="0">
                <a:ea typeface="ＭＳ Ｐゴシック" charset="0"/>
                <a:cs typeface="Chalkboard"/>
              </a:rPr>
              <a:t>Casualties</a:t>
            </a:r>
            <a:r>
              <a:rPr lang="en-US" sz="2800" dirty="0">
                <a:ea typeface="ＭＳ Ｐゴシック" charset="0"/>
                <a:cs typeface="Chalkboard"/>
              </a:rPr>
              <a:t> - expect them, care for them.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Keep returning to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/>
            <a:r>
              <a:rPr lang="en-US" sz="3000" dirty="0">
                <a:cs typeface="Chalkboard"/>
              </a:rPr>
              <a:t>Make your values a starting &amp; end point in your roles &amp; interactions</a:t>
            </a:r>
          </a:p>
          <a:p>
            <a:pPr marL="742950" lvl="1" indent="-285750">
              <a:buFontTx/>
              <a:buChar char="•"/>
            </a:pPr>
            <a:r>
              <a:rPr lang="en-US" sz="3000" dirty="0">
                <a:cs typeface="Chalkboard"/>
              </a:rPr>
              <a:t>They orient you when disoriented</a:t>
            </a:r>
          </a:p>
          <a:p>
            <a:pPr marL="742950" lvl="1" indent="-285750">
              <a:buFontTx/>
              <a:buChar char="•"/>
            </a:pPr>
            <a:r>
              <a:rPr lang="en-US" sz="3000" dirty="0">
                <a:cs typeface="Chalkboard"/>
              </a:rPr>
              <a:t>Help take setbacks, failures and dramatic successes in stride</a:t>
            </a:r>
          </a:p>
          <a:p>
            <a:pPr marL="742950" lvl="1" indent="-285750">
              <a:buFontTx/>
              <a:buChar char="•"/>
            </a:pPr>
            <a:r>
              <a:rPr lang="en-US" sz="3000" dirty="0">
                <a:cs typeface="Chalkboard"/>
              </a:rPr>
              <a:t>When behavior and values closely align, vision improves for new possibilities!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5929" y="618327"/>
            <a:ext cx="8509714" cy="4735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We discussed several themes about conflict that are likely to be useful for chiefs:  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cs typeface="Chalkboard"/>
            </a:endParaRPr>
          </a:p>
          <a:p>
            <a:pPr lvl="1">
              <a:lnSpc>
                <a:spcPct val="80000"/>
              </a:lnSpc>
              <a:buClr>
                <a:srgbClr val="B870B8"/>
              </a:buClr>
              <a:buFont typeface="Wingdings" charset="0"/>
              <a:buNone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Five common sources of conflict </a:t>
            </a:r>
          </a:p>
          <a:p>
            <a:pPr lvl="1">
              <a:lnSpc>
                <a:spcPct val="80000"/>
              </a:lnSpc>
              <a:buClr>
                <a:srgbClr val="B870B8"/>
              </a:buClr>
              <a:buFont typeface="Wingdings" charset="0"/>
              <a:buNone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Six factors to consider when discussing</a:t>
            </a:r>
            <a:r>
              <a:rPr lang="en-US" sz="2400">
                <a:solidFill>
                  <a:schemeClr val="accent6">
                    <a:lumMod val="50000"/>
                  </a:schemeClr>
                </a:solidFill>
                <a:cs typeface="Chalkboard"/>
              </a:rPr>
              <a:t>/raising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conflict</a:t>
            </a:r>
          </a:p>
          <a:p>
            <a:pPr lvl="1">
              <a:lnSpc>
                <a:spcPct val="80000"/>
              </a:lnSpc>
              <a:buClr>
                <a:srgbClr val="B870B8"/>
              </a:buClr>
              <a:buFont typeface="Wingdings" charset="0"/>
              <a:buNone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Five styles of managing conflict</a:t>
            </a:r>
          </a:p>
          <a:p>
            <a:pPr lvl="1">
              <a:lnSpc>
                <a:spcPct val="80000"/>
              </a:lnSpc>
              <a:buClr>
                <a:srgbClr val="B870B8"/>
              </a:buClr>
              <a:buFont typeface="Wingdings" charset="0"/>
              <a:buNone/>
            </a:pPr>
            <a:endParaRPr lang="en-US" sz="2400" dirty="0">
              <a:solidFill>
                <a:schemeClr val="accent6">
                  <a:lumMod val="50000"/>
                </a:schemeClr>
              </a:solidFill>
              <a:cs typeface="Chalkboard"/>
            </a:endParaRP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We explored these themes in relation to a practical but challenging case 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cs typeface="Chalkboard"/>
            </a:endParaRP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We reviewed four survival lessons. 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cs typeface="Chalkboard"/>
            </a:endParaRP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Any final thoughts or questions?</a:t>
            </a:r>
          </a:p>
          <a:p>
            <a:pPr algn="r">
              <a:lnSpc>
                <a:spcPct val="80000"/>
              </a:lnSpc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Chalkboard"/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At the end of this presentation, chiefs will be able to:</a:t>
            </a:r>
          </a:p>
          <a:p>
            <a:pPr lvl="1"/>
            <a:r>
              <a:rPr lang="en-US" dirty="0"/>
              <a:t>Understand sources of conflict, discussing conflict, and managing conflict</a:t>
            </a:r>
          </a:p>
          <a:p>
            <a:pPr lvl="1"/>
            <a:r>
              <a:rPr lang="en-US" dirty="0"/>
              <a:t>Apply these themes to a practical but challenging case</a:t>
            </a:r>
          </a:p>
          <a:p>
            <a:pPr lvl="1"/>
            <a:r>
              <a:rPr lang="en-US" dirty="0"/>
              <a:t>Discuss four survival lessons for managing conflict</a:t>
            </a:r>
          </a:p>
        </p:txBody>
      </p:sp>
    </p:spTree>
    <p:extLst>
      <p:ext uri="{BB962C8B-B14F-4D97-AF65-F5344CB8AC3E}">
        <p14:creationId xmlns:p14="http://schemas.microsoft.com/office/powerpoint/2010/main" val="2535550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err="1">
                <a:ea typeface="ＭＳ Ｐゴシック" charset="0"/>
                <a:cs typeface="Chalkboard"/>
              </a:rPr>
              <a:t>Bolman</a:t>
            </a:r>
            <a:r>
              <a:rPr lang="en-US" sz="2800" dirty="0">
                <a:ea typeface="ＭＳ Ｐゴシック" charset="0"/>
                <a:cs typeface="Chalkboard"/>
              </a:rPr>
              <a:t> LG, Deal TE. Reframing Organizations: Artistry, Choice and Leadership. </a:t>
            </a:r>
            <a:r>
              <a:rPr lang="en-US" sz="2800" dirty="0" err="1">
                <a:ea typeface="ＭＳ Ｐゴシック" charset="0"/>
                <a:cs typeface="Chalkboard"/>
              </a:rPr>
              <a:t>Jossey</a:t>
            </a:r>
            <a:r>
              <a:rPr lang="en-US" sz="2800" dirty="0">
                <a:ea typeface="ＭＳ Ｐゴシック" charset="0"/>
                <a:cs typeface="Chalkboard"/>
              </a:rPr>
              <a:t>-Bass. 1997 (3</a:t>
            </a:r>
            <a:r>
              <a:rPr lang="en-US" sz="2800" baseline="30000" dirty="0">
                <a:ea typeface="ＭＳ Ｐゴシック" charset="0"/>
                <a:cs typeface="Chalkboard"/>
              </a:rPr>
              <a:t>rd</a:t>
            </a:r>
            <a:r>
              <a:rPr lang="en-US" sz="2800" dirty="0">
                <a:ea typeface="ＭＳ Ｐゴシック" charset="0"/>
                <a:cs typeface="Chalkboard"/>
              </a:rPr>
              <a:t> Edition is 2003)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err="1">
                <a:ea typeface="ＭＳ Ｐゴシック" charset="0"/>
                <a:cs typeface="Chalkboard"/>
              </a:rPr>
              <a:t>Daloz</a:t>
            </a:r>
            <a:r>
              <a:rPr lang="en-US" sz="2800" dirty="0">
                <a:ea typeface="ＭＳ Ｐゴシック" charset="0"/>
                <a:cs typeface="Chalkboard"/>
              </a:rPr>
              <a:t> LA. Effective Teaching and Mentoring: Realizing the transformational power of adult learning experiences. </a:t>
            </a:r>
            <a:r>
              <a:rPr lang="en-US" sz="2800" dirty="0" err="1">
                <a:ea typeface="ＭＳ Ｐゴシック" charset="0"/>
                <a:cs typeface="Chalkboard"/>
              </a:rPr>
              <a:t>Jossey</a:t>
            </a:r>
            <a:r>
              <a:rPr lang="en-US" sz="2800" dirty="0">
                <a:ea typeface="ＭＳ Ｐゴシック" charset="0"/>
                <a:cs typeface="Chalkboard"/>
              </a:rPr>
              <a:t>-Bass. 1986. (2</a:t>
            </a:r>
            <a:r>
              <a:rPr lang="en-US" sz="2800" baseline="30000" dirty="0">
                <a:ea typeface="ＭＳ Ｐゴシック" charset="0"/>
                <a:cs typeface="Chalkboard"/>
              </a:rPr>
              <a:t>nd</a:t>
            </a:r>
            <a:r>
              <a:rPr lang="en-US" sz="2800" dirty="0">
                <a:ea typeface="ＭＳ Ｐゴシック" charset="0"/>
                <a:cs typeface="Chalkboard"/>
              </a:rPr>
              <a:t> Edition called </a:t>
            </a:r>
            <a:r>
              <a:rPr lang="ja-JP" altLang="en-US" sz="2800" dirty="0">
                <a:ea typeface="ＭＳ Ｐゴシック" charset="0"/>
                <a:cs typeface="Chalkboard"/>
              </a:rPr>
              <a:t>“</a:t>
            </a:r>
            <a:r>
              <a:rPr lang="en-US" sz="2800" dirty="0">
                <a:ea typeface="ＭＳ Ｐゴシック" charset="0"/>
                <a:cs typeface="Chalkboard"/>
              </a:rPr>
              <a:t>Mentor</a:t>
            </a:r>
            <a:r>
              <a:rPr lang="ja-JP" altLang="en-US" sz="2800" dirty="0">
                <a:ea typeface="ＭＳ Ｐゴシック" charset="0"/>
                <a:cs typeface="Chalkboard"/>
              </a:rPr>
              <a:t>”</a:t>
            </a:r>
            <a:r>
              <a:rPr lang="en-US" sz="2800" dirty="0">
                <a:ea typeface="ＭＳ Ｐゴシック" charset="0"/>
                <a:cs typeface="Chalkboard"/>
              </a:rPr>
              <a:t> was published in 1999)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>
                <a:ea typeface="ＭＳ Ｐゴシック" charset="0"/>
                <a:cs typeface="Chalkboard"/>
              </a:rPr>
              <a:t>Manning G, Curtis K. The Art of Leadership. McGraw-Hill. 2003.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err="1">
                <a:ea typeface="ＭＳ Ｐゴシック" charset="0"/>
                <a:cs typeface="Chalkboard"/>
              </a:rPr>
              <a:t>Morzinski</a:t>
            </a:r>
            <a:r>
              <a:rPr lang="en-US" sz="2800" dirty="0">
                <a:ea typeface="ＭＳ Ｐゴシック" charset="0"/>
                <a:cs typeface="Chalkboard"/>
              </a:rPr>
              <a:t> JA. Mentors, colleagues and successful health science faculty: Lessons from the field. </a:t>
            </a:r>
            <a:r>
              <a:rPr lang="en-US" sz="2800" i="1" dirty="0">
                <a:ea typeface="ＭＳ Ｐゴシック" charset="0"/>
                <a:cs typeface="Chalkboard"/>
              </a:rPr>
              <a:t>Journal of Veterinary Medical Education,2005;</a:t>
            </a:r>
            <a:r>
              <a:rPr lang="en-US" sz="2800" dirty="0">
                <a:ea typeface="ＭＳ Ｐゴシック" charset="0"/>
                <a:cs typeface="Chalkboard"/>
              </a:rPr>
              <a:t>32(1):5-11.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err="1">
                <a:ea typeface="ＭＳ Ｐゴシック" charset="0"/>
                <a:cs typeface="Chalkboard"/>
              </a:rPr>
              <a:t>Morzinski</a:t>
            </a:r>
            <a:r>
              <a:rPr lang="en-US" sz="2800" dirty="0">
                <a:ea typeface="ＭＳ Ｐゴシック" charset="0"/>
                <a:cs typeface="Chalkboard"/>
              </a:rPr>
              <a:t> JA, </a:t>
            </a:r>
            <a:r>
              <a:rPr lang="en-US" sz="2800" dirty="0" err="1">
                <a:ea typeface="ＭＳ Ｐゴシック" charset="0"/>
                <a:cs typeface="Chalkboard"/>
              </a:rPr>
              <a:t>Weldelberger-Marcdante</a:t>
            </a:r>
            <a:r>
              <a:rPr lang="en-US" sz="2800" dirty="0">
                <a:ea typeface="ＭＳ Ｐゴシック" charset="0"/>
                <a:cs typeface="Chalkboard"/>
              </a:rPr>
              <a:t> K. Building administrative skills: A framework for junior faculty. </a:t>
            </a:r>
            <a:r>
              <a:rPr lang="en-US" sz="2800" i="1" dirty="0">
                <a:ea typeface="ＭＳ Ｐゴシック" charset="0"/>
                <a:cs typeface="Chalkboard"/>
              </a:rPr>
              <a:t>Academic Medicine</a:t>
            </a:r>
            <a:r>
              <a:rPr lang="en-US" sz="2800" dirty="0">
                <a:ea typeface="ＭＳ Ｐゴシック" charset="0"/>
                <a:cs typeface="Chalkboard"/>
              </a:rPr>
              <a:t>, 1999; 74(5): 142.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>
                <a:ea typeface="ＭＳ Ｐゴシック" charset="0"/>
                <a:cs typeface="Chalkboard"/>
              </a:rPr>
              <a:t>Patterson K, </a:t>
            </a:r>
            <a:r>
              <a:rPr lang="en-US" sz="2800" dirty="0" err="1">
                <a:ea typeface="ＭＳ Ｐゴシック" charset="0"/>
                <a:cs typeface="Chalkboard"/>
              </a:rPr>
              <a:t>Grenny</a:t>
            </a:r>
            <a:r>
              <a:rPr lang="en-US" sz="2800" dirty="0">
                <a:ea typeface="ＭＳ Ｐゴシック" charset="0"/>
                <a:cs typeface="Chalkboard"/>
              </a:rPr>
              <a:t> J, McMillan R, </a:t>
            </a:r>
            <a:r>
              <a:rPr lang="en-US" sz="2800" dirty="0" err="1">
                <a:ea typeface="ＭＳ Ｐゴシック" charset="0"/>
                <a:cs typeface="Chalkboard"/>
              </a:rPr>
              <a:t>Switzler</a:t>
            </a:r>
            <a:r>
              <a:rPr lang="en-US" sz="2800" dirty="0">
                <a:ea typeface="ＭＳ Ｐゴシック" charset="0"/>
                <a:cs typeface="Chalkboard"/>
              </a:rPr>
              <a:t> A. Crucial Conversations: Tools for talking when stakes are high. McGraw-Hill. 2002. Website: </a:t>
            </a:r>
            <a:r>
              <a:rPr lang="en-US" sz="2800" dirty="0" err="1">
                <a:ea typeface="ＭＳ Ｐゴシック" charset="0"/>
                <a:cs typeface="Chalkboard"/>
              </a:rPr>
              <a:t>vitalsmarts.com</a:t>
            </a:r>
            <a:endParaRPr lang="en-US" sz="28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800" dirty="0">
              <a:ea typeface="ＭＳ Ｐゴシック" charset="0"/>
              <a:cs typeface="Chalkboard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800" dirty="0">
                <a:ea typeface="ＭＳ Ｐゴシック" charset="0"/>
                <a:cs typeface="Chalkboard"/>
              </a:rPr>
              <a:t>Large thanks to Kathy Oriel, MD, who initially created this presentation.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conflict bad? How can conflict be good?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Form groups of 3 with chiefs from different residency programs</a:t>
            </a:r>
          </a:p>
        </p:txBody>
      </p:sp>
    </p:spTree>
    <p:extLst>
      <p:ext uri="{BB962C8B-B14F-4D97-AF65-F5344CB8AC3E}">
        <p14:creationId xmlns:p14="http://schemas.microsoft.com/office/powerpoint/2010/main" val="68484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Traditional View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Contemporary 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Font typeface="Courier New"/>
              <a:buChar char="o"/>
            </a:pPr>
            <a:r>
              <a:rPr lang="en-US" dirty="0"/>
              <a:t>caused by troublemakers</a:t>
            </a:r>
          </a:p>
          <a:p>
            <a:pPr>
              <a:buFont typeface="Courier New"/>
              <a:buChar char="o"/>
            </a:pPr>
            <a:r>
              <a:rPr lang="en-US" dirty="0"/>
              <a:t>bad</a:t>
            </a:r>
          </a:p>
          <a:p>
            <a:pPr>
              <a:buFont typeface="Courier New"/>
              <a:buChar char="o"/>
            </a:pPr>
            <a:r>
              <a:rPr lang="en-US" dirty="0"/>
              <a:t>should be avoided</a:t>
            </a:r>
          </a:p>
          <a:p>
            <a:pPr>
              <a:buFont typeface="Courier New"/>
              <a:buChar char="o"/>
            </a:pPr>
            <a:r>
              <a:rPr lang="en-US" dirty="0"/>
              <a:t>must be suppressed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indent="-342900">
              <a:buFont typeface="Courier New"/>
              <a:buChar char="o"/>
            </a:pPr>
            <a:r>
              <a:rPr lang="en-US" dirty="0">
                <a:cs typeface="Chalkboard"/>
              </a:rPr>
              <a:t>inevitable between humans</a:t>
            </a:r>
          </a:p>
          <a:p>
            <a:pPr marL="342900" indent="-342900">
              <a:buFont typeface="Courier New"/>
              <a:buChar char="o"/>
            </a:pPr>
            <a:r>
              <a:rPr lang="en-US" dirty="0">
                <a:cs typeface="Chalkboard"/>
              </a:rPr>
              <a:t>often beneficial</a:t>
            </a:r>
          </a:p>
          <a:p>
            <a:pPr marL="342900" indent="-342900">
              <a:buFont typeface="Courier New"/>
              <a:buChar char="o"/>
            </a:pPr>
            <a:r>
              <a:rPr lang="en-US" dirty="0">
                <a:cs typeface="Chalkboard"/>
              </a:rPr>
              <a:t>natural result of change</a:t>
            </a:r>
          </a:p>
          <a:p>
            <a:pPr marL="342900" indent="-342900">
              <a:buFont typeface="Courier New"/>
              <a:buChar char="o"/>
            </a:pPr>
            <a:r>
              <a:rPr lang="en-US" dirty="0">
                <a:cs typeface="Chalkboard"/>
              </a:rPr>
              <a:t>can and should be managed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is…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Desirability of conflict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800" dirty="0">
              <a:ea typeface="ＭＳ Ｐゴシック" charset="0"/>
              <a:cs typeface=""/>
            </a:endParaRPr>
          </a:p>
          <a:p>
            <a:r>
              <a:rPr lang="en-US" sz="2800" dirty="0">
                <a:ea typeface="ＭＳ Ｐゴシック" charset="0"/>
                <a:cs typeface=""/>
              </a:rPr>
              <a:t>Eliminates or reduces likelihood of groupthink.</a:t>
            </a:r>
          </a:p>
          <a:p>
            <a:endParaRPr lang="en-US" sz="2800" dirty="0">
              <a:ea typeface="ＭＳ Ｐゴシック" charset="0"/>
              <a:cs typeface=""/>
            </a:endParaRPr>
          </a:p>
          <a:p>
            <a:r>
              <a:rPr lang="en-US" sz="2800" dirty="0">
                <a:ea typeface="ＭＳ Ｐゴシック" charset="0"/>
                <a:cs typeface=""/>
              </a:rPr>
              <a:t>A moderate level of conflict across </a:t>
            </a:r>
            <a:r>
              <a:rPr lang="en-US" sz="2800" u="sng" dirty="0">
                <a:ea typeface="ＭＳ Ｐゴシック" charset="0"/>
                <a:cs typeface=""/>
              </a:rPr>
              <a:t>tasks</a:t>
            </a:r>
            <a:r>
              <a:rPr lang="en-US" sz="2800" dirty="0">
                <a:ea typeface="ＭＳ Ｐゴシック" charset="0"/>
                <a:cs typeface=""/>
              </a:rPr>
              <a:t> within a group results in increased group performance </a:t>
            </a:r>
          </a:p>
          <a:p>
            <a:pPr lvl="1"/>
            <a:r>
              <a:rPr lang="en-US" sz="2000" dirty="0">
                <a:ea typeface="ＭＳ Ｐゴシック" charset="0"/>
                <a:cs typeface=""/>
              </a:rPr>
              <a:t>Dooley and </a:t>
            </a:r>
            <a:r>
              <a:rPr lang="en-US" sz="2000" dirty="0" err="1">
                <a:ea typeface="ＭＳ Ｐゴシック" charset="0"/>
                <a:cs typeface=""/>
              </a:rPr>
              <a:t>Fryxell</a:t>
            </a:r>
            <a:r>
              <a:rPr lang="en-US" sz="2000" dirty="0">
                <a:ea typeface="ＭＳ Ｐゴシック" charset="0"/>
                <a:cs typeface=""/>
              </a:rPr>
              <a:t> (1999) found that it was good to have conflict of ideas at the </a:t>
            </a:r>
            <a:r>
              <a:rPr lang="en-US" sz="2000" u="sng" dirty="0">
                <a:ea typeface="ＭＳ Ｐゴシック" charset="0"/>
                <a:cs typeface=""/>
              </a:rPr>
              <a:t>early stage</a:t>
            </a:r>
            <a:r>
              <a:rPr lang="en-US" sz="2000" dirty="0">
                <a:ea typeface="ＭＳ Ｐゴシック" charset="0"/>
                <a:cs typeface=""/>
              </a:rPr>
              <a:t> of decision making.</a:t>
            </a:r>
          </a:p>
          <a:p>
            <a:pPr lvl="1"/>
            <a:r>
              <a:rPr lang="en-US" sz="2000" dirty="0">
                <a:ea typeface="ＭＳ Ｐゴシック" charset="0"/>
                <a:cs typeface=""/>
              </a:rPr>
              <a:t>At a </a:t>
            </a:r>
            <a:r>
              <a:rPr lang="en-US" sz="2000" u="sng" dirty="0">
                <a:ea typeface="ＭＳ Ｐゴシック" charset="0"/>
                <a:cs typeface=""/>
              </a:rPr>
              <a:t>later stage</a:t>
            </a:r>
            <a:r>
              <a:rPr lang="en-US" sz="2000" dirty="0">
                <a:ea typeface="ＭＳ Ｐゴシック" charset="0"/>
                <a:cs typeface=""/>
              </a:rPr>
              <a:t> when the ideas actually had to implemented – conflicting ideas were more troublesome</a:t>
            </a:r>
            <a:endParaRPr lang="en-US" sz="2300" dirty="0">
              <a:ea typeface="ＭＳ Ｐゴシック" charset="0"/>
              <a:cs typeface=""/>
            </a:endParaRPr>
          </a:p>
          <a:p>
            <a:endParaRPr lang="en-US" dirty="0">
              <a:cs typeface="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Downfall of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  <a:cs typeface="Chalkboard"/>
              </a:rPr>
              <a:t>Some conflicts are hard to keep under control</a:t>
            </a:r>
          </a:p>
          <a:p>
            <a:pPr lvl="1"/>
            <a:r>
              <a:rPr lang="en-US" sz="2800" dirty="0">
                <a:ea typeface="ＭＳ Ｐゴシック" charset="0"/>
                <a:cs typeface="Chalkboard"/>
              </a:rPr>
              <a:t>There can be a trend toward escalation and polarization. </a:t>
            </a:r>
          </a:p>
          <a:p>
            <a:pPr lvl="1"/>
            <a:r>
              <a:rPr lang="en-US" sz="2800" dirty="0">
                <a:ea typeface="ＭＳ Ｐゴシック" charset="0"/>
                <a:cs typeface="Chalkboard"/>
              </a:rPr>
              <a:t>In settings were conflicts go unresolved and escalation continues, conflict almost always yields negative results:</a:t>
            </a:r>
          </a:p>
          <a:p>
            <a:pPr lvl="2" indent="0">
              <a:buNone/>
            </a:pPr>
            <a:r>
              <a:rPr lang="en-US" sz="2400" dirty="0">
                <a:ea typeface="ＭＳ Ｐゴシック" charset="0"/>
                <a:cs typeface="Chalkboard"/>
              </a:rPr>
              <a:t>Low morale, poor performance, hard feelings</a:t>
            </a:r>
            <a:endParaRPr lang="en-US" sz="2800" dirty="0">
              <a:ea typeface="ＭＳ Ｐゴシック" charset="0"/>
              <a:cs typeface="Chalkboard"/>
            </a:endParaRPr>
          </a:p>
          <a:p>
            <a:pPr lvl="1"/>
            <a:r>
              <a:rPr lang="en-US" sz="2800" dirty="0">
                <a:ea typeface="ＭＳ Ｐゴシック" charset="0"/>
                <a:cs typeface="Chalkboard"/>
              </a:rPr>
              <a:t>Frequent </a:t>
            </a:r>
            <a:r>
              <a:rPr lang="en-US" sz="2800" u="sng" dirty="0">
                <a:ea typeface="ＭＳ Ｐゴシック" charset="0"/>
                <a:cs typeface="Chalkboard"/>
              </a:rPr>
              <a:t>personality conflict</a:t>
            </a:r>
            <a:r>
              <a:rPr lang="en-US" sz="2800" dirty="0">
                <a:ea typeface="ＭＳ Ｐゴシック" charset="0"/>
                <a:cs typeface="Chalkboard"/>
              </a:rPr>
              <a:t> results in lower performance (Peterson &amp; </a:t>
            </a:r>
            <a:r>
              <a:rPr lang="en-US" sz="2800" dirty="0" err="1">
                <a:ea typeface="ＭＳ Ｐゴシック" charset="0"/>
                <a:cs typeface="Chalkboard"/>
              </a:rPr>
              <a:t>Behfar</a:t>
            </a:r>
            <a:r>
              <a:rPr lang="en-US" sz="2800" dirty="0">
                <a:ea typeface="ＭＳ Ｐゴシック" charset="0"/>
                <a:cs typeface="Chalkboard"/>
              </a:rPr>
              <a:t>, 2003)</a:t>
            </a:r>
          </a:p>
          <a:p>
            <a:pPr lvl="1"/>
            <a:endParaRPr lang="en-US" sz="2800" dirty="0">
              <a:ea typeface="ＭＳ Ｐゴシック" charset="0"/>
              <a:cs typeface="Chalkboard"/>
            </a:endParaRPr>
          </a:p>
          <a:p>
            <a:pPr lvl="2" indent="0">
              <a:buNone/>
            </a:pPr>
            <a:endParaRPr lang="en-US" sz="2400" dirty="0">
              <a:ea typeface="ＭＳ Ｐゴシック" charset="0"/>
              <a:cs typeface="Chalkboard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00375" y="718596"/>
            <a:ext cx="5867400" cy="1219200"/>
          </a:xfrm>
        </p:spPr>
        <p:txBody>
          <a:bodyPr/>
          <a:lstStyle/>
          <a:p>
            <a:r>
              <a:rPr lang="en-US" sz="3600" dirty="0"/>
              <a:t>Five sources of conflict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00375" y="1676400"/>
            <a:ext cx="5854752" cy="4572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Facts/Data </a:t>
            </a:r>
            <a:r>
              <a:rPr lang="en-US" sz="2400" dirty="0">
                <a:ea typeface="ＭＳ Ｐゴシック" charset="0"/>
                <a:cs typeface="Chalkboard"/>
              </a:rPr>
              <a:t>– Easy to solve (sometimes!)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Limited Resources </a:t>
            </a:r>
            <a:r>
              <a:rPr lang="en-US" sz="2400" dirty="0">
                <a:ea typeface="ＭＳ Ｐゴシック" charset="0"/>
                <a:cs typeface="Chalkboard"/>
              </a:rPr>
              <a:t>– Money, time, people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Politics/Power-- </a:t>
            </a:r>
            <a:r>
              <a:rPr lang="en-US" sz="2400" dirty="0">
                <a:ea typeface="ＭＳ Ｐゴシック" charset="0"/>
                <a:cs typeface="Chalkboard"/>
              </a:rPr>
              <a:t>Autocratic boss, coalitions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Values / Beliefs--</a:t>
            </a:r>
            <a:r>
              <a:rPr lang="en-US" sz="2400" dirty="0">
                <a:ea typeface="ＭＳ Ｐゴシック" charset="0"/>
                <a:cs typeface="Chalkboard"/>
              </a:rPr>
              <a:t>History, principles culture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ea typeface="ＭＳ Ｐゴシック" charset="0"/>
                <a:cs typeface="Chalkboard"/>
              </a:rPr>
              <a:t>Personalities</a:t>
            </a:r>
            <a:r>
              <a:rPr lang="en-US" sz="2400" dirty="0">
                <a:ea typeface="ＭＳ Ｐゴシック" charset="0"/>
                <a:cs typeface="Chalkboard"/>
              </a:rPr>
              <a:t> – often due to past / unresolved fear, pain</a:t>
            </a:r>
          </a:p>
          <a:p>
            <a:pPr>
              <a:lnSpc>
                <a:spcPct val="90000"/>
              </a:lnSpc>
            </a:pPr>
            <a:r>
              <a:rPr lang="en-US" dirty="0">
                <a:ea typeface="ＭＳ Ｐゴシック" charset="0"/>
                <a:cs typeface="Chalkboard"/>
              </a:rPr>
              <a:t>------------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charset="0"/>
                <a:cs typeface="Chalkboard"/>
              </a:rPr>
              <a:t>6.  The ability of any individual, team, or system to tolerate change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111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of reference matters</a:t>
            </a:r>
          </a:p>
        </p:txBody>
      </p:sp>
      <p:pic>
        <p:nvPicPr>
          <p:cNvPr id="7" name="Picture 2" descr="horsefr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3" y="1971962"/>
            <a:ext cx="8534400" cy="408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819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359</TotalTime>
  <Words>1328</Words>
  <Application>Microsoft Office PowerPoint</Application>
  <PresentationFormat>On-screen Show (4:3)</PresentationFormat>
  <Paragraphs>199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Calibri</vt:lpstr>
      <vt:lpstr>Courier New</vt:lpstr>
      <vt:lpstr>Georgia</vt:lpstr>
      <vt:lpstr>Wingdings</vt:lpstr>
      <vt:lpstr>Wingdings 2</vt:lpstr>
      <vt:lpstr>Civic</vt:lpstr>
      <vt:lpstr>Understanding and Managing Conflict</vt:lpstr>
      <vt:lpstr>Disclosures</vt:lpstr>
      <vt:lpstr>Objectives</vt:lpstr>
      <vt:lpstr>Why is conflict bad? How can conflict be good?</vt:lpstr>
      <vt:lpstr>Conflict is…</vt:lpstr>
      <vt:lpstr>Desirability of conflict</vt:lpstr>
      <vt:lpstr>Downfall of Conflict</vt:lpstr>
      <vt:lpstr>Five sources of conflict</vt:lpstr>
      <vt:lpstr>Frame of reference matters</vt:lpstr>
      <vt:lpstr>Group work-team conflict</vt:lpstr>
      <vt:lpstr>PowerPoint Presentation</vt:lpstr>
      <vt:lpstr>Discussing/Raising conflict</vt:lpstr>
      <vt:lpstr>Raising Conflict</vt:lpstr>
      <vt:lpstr>Raising Conflict</vt:lpstr>
      <vt:lpstr>Raising Conflict</vt:lpstr>
      <vt:lpstr>Raising Conflict</vt:lpstr>
      <vt:lpstr>Raising Conflict</vt:lpstr>
      <vt:lpstr>Raising Conflict</vt:lpstr>
      <vt:lpstr>Raising Conflict</vt:lpstr>
      <vt:lpstr>Back to your case</vt:lpstr>
      <vt:lpstr>PowerPoint Presentation</vt:lpstr>
      <vt:lpstr>Five Styles for Managing Conflict</vt:lpstr>
      <vt:lpstr>Think of teamwork situation you have witnessed</vt:lpstr>
      <vt:lpstr>PowerPoint Presentation</vt:lpstr>
      <vt:lpstr>1. Keep your roles distinct</vt:lpstr>
      <vt:lpstr>2. Move beyond your emotion</vt:lpstr>
      <vt:lpstr>3. Attend to relationships</vt:lpstr>
      <vt:lpstr>4. Keep returning to values</vt:lpstr>
      <vt:lpstr>PowerPoint Presentation</vt:lpstr>
      <vt:lpstr>Additional references</vt:lpstr>
    </vt:vector>
  </TitlesOfParts>
  <Company>UW-Madison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Conflict,  a Four Letter Word?</dc:title>
  <dc:creator>Jensena Carlson</dc:creator>
  <cp:lastModifiedBy>Lotz, Heather</cp:lastModifiedBy>
  <cp:revision>11</cp:revision>
  <cp:lastPrinted>2016-06-01T12:01:02Z</cp:lastPrinted>
  <dcterms:created xsi:type="dcterms:W3CDTF">2016-06-01T01:03:49Z</dcterms:created>
  <dcterms:modified xsi:type="dcterms:W3CDTF">2020-05-14T21:10:23Z</dcterms:modified>
</cp:coreProperties>
</file>